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58" r:id="rId3"/>
    <p:sldId id="359" r:id="rId4"/>
    <p:sldId id="340" r:id="rId5"/>
    <p:sldId id="355" r:id="rId6"/>
    <p:sldId id="357" r:id="rId7"/>
    <p:sldId id="343" r:id="rId8"/>
    <p:sldId id="341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16" r:id="rId21"/>
    <p:sldId id="257" r:id="rId22"/>
    <p:sldId id="258" r:id="rId23"/>
    <p:sldId id="327" r:id="rId24"/>
    <p:sldId id="304" r:id="rId25"/>
    <p:sldId id="337" r:id="rId26"/>
    <p:sldId id="305" r:id="rId27"/>
    <p:sldId id="360" r:id="rId28"/>
    <p:sldId id="361" r:id="rId29"/>
    <p:sldId id="307" r:id="rId30"/>
    <p:sldId id="308" r:id="rId31"/>
    <p:sldId id="309" r:id="rId32"/>
    <p:sldId id="323" r:id="rId33"/>
    <p:sldId id="324" r:id="rId34"/>
    <p:sldId id="310" r:id="rId35"/>
    <p:sldId id="317" r:id="rId36"/>
    <p:sldId id="362" r:id="rId37"/>
    <p:sldId id="336" r:id="rId38"/>
    <p:sldId id="363" r:id="rId39"/>
    <p:sldId id="338" r:id="rId40"/>
    <p:sldId id="33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76C0-1AC7-4F40-8F59-61D37CE37F2B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C604-AC61-4A46-824D-EC726CEE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3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5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2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13B5-E391-4B80-8B49-05E286B259E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D306-53FF-45C2-817C-7C61181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panoramio.com/photos/original/5726139.jpg&amp;imgrefurl=http://www.panoramio.com/photo/5726139&amp;usg=__Jq6N6-v9fXJpMtIZXIY-QIYddsw=&amp;h=1224&amp;w=1632&amp;sz=1371&amp;hl=en&amp;start=17&amp;tbnid=LpcHvA9Zmjy9XM:&amp;tbnh=113&amp;tbnw=150&amp;prev=/images?q%3Dfield%2Bof%2Bclover%26hl%3De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hyperlink" Target="http://z.about.com/d/space/1/0/Y/Q/sun_to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ars.usda.gov/images/docs/16944_17138/2008-04-14-Twins.jpg&amp;imgrefurl=http://www.canalpoint.sugarcane.usda.gov/Main/docs.htm?docid%3D16944&amp;usg=__iAP1Llyjq88VRZT1ydb26XJ1sTM=&amp;h=578&amp;w=800&amp;sz=189&amp;hl=en&amp;start=6&amp;tbnid=xmmnmF9r87_MJM:&amp;tbnh=103&amp;tbnw=143&amp;prev=/images?q%3Dbeef%2Bcow%26hl%3De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com/imgres?imgurl=http://wwwdelivery.superstock.com/WI/223/1491/PreviewComp/SuperStock_1491R-1071713.jpg&amp;imgrefurl=http://www.superstock.com/stock-photos-images/1491R-1071713&amp;usg=__gmNssJ7XukB4Vk-mhXShQfOw9qM=&amp;h=350&amp;w=350&amp;sz=61&amp;hl=en&amp;start=15&amp;tbnid=RlWS_L1jVBw81M:&amp;tbnh=120&amp;tbnw=120&amp;prev=/images?q%3Dpeople%2Beating%2Bdinner%26hl%3Den" TargetMode="External"/><Relationship Id="rId4" Type="http://schemas.openxmlformats.org/officeDocument/2006/relationships/hyperlink" Target="http://www.google.com/imgres?imgurl=http://thehalobender.files.wordpress.com/2009/04/hamburger.jpg&amp;imgrefurl=http://thehalobender.wordpress.com/2009/04/30/50-states-50-burgers/&amp;usg=__PFV1L54AOM-jo-p05nIbqJTJ88s=&amp;h=1156&amp;w=1040&amp;sz=81&amp;hl=en&amp;start=2&amp;tbnid=HwxVQc0dTorI2M:&amp;tbnh=150&amp;tbnw=135&amp;prev=/images?q%3Dhamburger%26hl%3Den" TargetMode="Externa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z.about.com/d/space/1/0/Y/Q/sun_to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hyperlink" Target="http://www.google.com/imgres?imgurl=http://www.ars.usda.gov/images/docs/16944_17138/2008-04-14-Twins.jpg&amp;imgrefurl=http://www.canalpoint.sugarcane.usda.gov/Main/docs.htm?docid%3D16944&amp;usg=__iAP1Llyjq88VRZT1ydb26XJ1sTM=&amp;h=578&amp;w=800&amp;sz=189&amp;hl=en&amp;start=6&amp;tbnid=xmmnmF9r87_MJM:&amp;tbnh=103&amp;tbnw=143&amp;prev=/images?q%3Dbeef%2Bcow%26hl%3D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osenblumtv.files.wordpress.com/2007/08/01-coll-dna-knoll-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about.com/gi/dynamic/offsite.htm?site=http://www.denniskunkel.com/PublicHtml/Education02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source=images&amp;cd=&amp;cad=rja&amp;uact=8&amp;docid=zPFv6-La2JSYVM&amp;tbnid=Yve6aUPBiZ4TwM&amp;ved=0CAgQjRw&amp;url=http://www.clipartbest.com/free-science-clip-art&amp;ei=-O37U_HnKorD8AHj9oHoBg&amp;psig=AFQjCNEYh7m21eXhDLZFXtY6sO0qjrh7Fg&amp;ust=140910578480314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800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1: Intro to Science and Biology</a:t>
            </a:r>
            <a:br>
              <a:rPr lang="en-US" dirty="0" smtClean="0"/>
            </a:br>
            <a:r>
              <a:rPr lang="en-US" sz="3600" dirty="0" smtClean="0"/>
              <a:t>Ms. Cardoza, Room 312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: set up index cards, hold up correct answer when instructed to do so. 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Review syllabus and emergency procedures</a:t>
            </a:r>
          </a:p>
          <a:p>
            <a:pPr lvl="1"/>
            <a:r>
              <a:rPr lang="en-US" dirty="0" smtClean="0"/>
              <a:t>Lab Safety </a:t>
            </a:r>
          </a:p>
          <a:p>
            <a:pPr lvl="1"/>
            <a:r>
              <a:rPr lang="en-US" dirty="0" smtClean="0"/>
              <a:t>Textbooks</a:t>
            </a:r>
            <a:endParaRPr lang="en-US" dirty="0"/>
          </a:p>
          <a:p>
            <a:pPr lvl="1"/>
            <a:r>
              <a:rPr lang="en-US" dirty="0" smtClean="0"/>
              <a:t>New information (if time allows): </a:t>
            </a:r>
          </a:p>
          <a:p>
            <a:pPr lvl="2"/>
            <a:r>
              <a:rPr lang="en-US" dirty="0" smtClean="0"/>
              <a:t>Characteristics of Life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86200" cy="623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parameciu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295650" cy="31638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folHlink"/>
                </a:solidFill>
              </a:rPr>
              <a:t>C</a:t>
            </a:r>
            <a:r>
              <a:rPr lang="en-US" altLang="en-US" smtClean="0"/>
              <a:t>HEDGERR- </a:t>
            </a:r>
            <a:r>
              <a:rPr lang="en-US" altLang="en-US" smtClean="0">
                <a:solidFill>
                  <a:schemeClr val="folHlink"/>
                </a:solidFill>
              </a:rPr>
              <a:t>CELLS</a:t>
            </a:r>
            <a:endParaRPr lang="en-US" alt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276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u="sng" dirty="0" smtClean="0"/>
              <a:t>All living things are made of cells.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 smtClean="0"/>
              <a:t>Cells are the smallest unit of life.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Multicellular- multi=many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Unicellular- </a:t>
            </a:r>
            <a:r>
              <a:rPr lang="en-US" altLang="en-US" sz="2800" dirty="0" err="1" smtClean="0"/>
              <a:t>uni</a:t>
            </a:r>
            <a:r>
              <a:rPr lang="en-US" altLang="en-US" sz="2800" dirty="0" smtClean="0"/>
              <a:t>=one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73288" y="4191000"/>
            <a:ext cx="1179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itchFamily="28" charset="-128"/>
              </a:rPr>
              <a:t>Paramecium</a:t>
            </a:r>
            <a:endParaRPr lang="en-US" altLang="en-US" sz="2400">
              <a:ea typeface="ＭＳ Ｐゴシック" pitchFamily="28" charset="-128"/>
            </a:endParaRPr>
          </a:p>
        </p:txBody>
      </p:sp>
      <p:pic>
        <p:nvPicPr>
          <p:cNvPr id="37894" name="Picture 10" descr="Chandalier_Tree_Underwood_Park_Redwood_Highway_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459163" cy="5486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</a:t>
            </a:r>
            <a:r>
              <a:rPr lang="en-US" altLang="en-US" dirty="0" smtClean="0">
                <a:solidFill>
                  <a:schemeClr val="folHlink"/>
                </a:solidFill>
              </a:rPr>
              <a:t>H</a:t>
            </a:r>
            <a:r>
              <a:rPr lang="en-US" altLang="en-US" dirty="0" smtClean="0"/>
              <a:t>EDGERR- </a:t>
            </a:r>
            <a:r>
              <a:rPr lang="en-US" altLang="en-US" u="sng" dirty="0" smtClean="0">
                <a:solidFill>
                  <a:schemeClr val="folHlink"/>
                </a:solidFill>
              </a:rPr>
              <a:t>Homeostasis</a:t>
            </a:r>
            <a:endParaRPr lang="en-US" altLang="en-US" u="sng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0463"/>
          </a:xfrm>
        </p:spPr>
        <p:txBody>
          <a:bodyPr/>
          <a:lstStyle/>
          <a:p>
            <a:r>
              <a:rPr lang="en-US" altLang="en-US" dirty="0" smtClean="0"/>
              <a:t>Living things </a:t>
            </a:r>
            <a:r>
              <a:rPr lang="en-US" altLang="en-US" u="sng" dirty="0" smtClean="0"/>
              <a:t>maintain internal equilibrium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Temperature (sweating, panting, fevers)</a:t>
            </a:r>
          </a:p>
          <a:p>
            <a:pPr lvl="1"/>
            <a:r>
              <a:rPr lang="en-US" altLang="en-US" dirty="0" smtClean="0"/>
              <a:t>pH </a:t>
            </a:r>
          </a:p>
        </p:txBody>
      </p:sp>
      <p:pic>
        <p:nvPicPr>
          <p:cNvPr id="38916" name="Picture 6" descr="Frisbee Golf 6-2006 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24225"/>
            <a:ext cx="36036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DSC00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6273" b="26154"/>
          <a:stretch>
            <a:fillRect/>
          </a:stretch>
        </p:blipFill>
        <p:spPr bwMode="auto">
          <a:xfrm>
            <a:off x="685800" y="3505200"/>
            <a:ext cx="373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CH</a:t>
            </a:r>
            <a:r>
              <a:rPr lang="en-US" altLang="en-US" dirty="0" smtClean="0">
                <a:solidFill>
                  <a:schemeClr val="folHlink"/>
                </a:solidFill>
              </a:rPr>
              <a:t>E</a:t>
            </a:r>
            <a:r>
              <a:rPr lang="en-US" altLang="en-US" dirty="0" smtClean="0"/>
              <a:t>DGERR- </a:t>
            </a:r>
            <a:r>
              <a:rPr lang="en-US" altLang="en-US" u="sng" dirty="0" smtClean="0">
                <a:solidFill>
                  <a:schemeClr val="folHlink"/>
                </a:solidFill>
              </a:rPr>
              <a:t>Energy</a:t>
            </a:r>
            <a:endParaRPr lang="en-US" altLang="en-US" u="sng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95400"/>
          </a:xfrm>
        </p:spPr>
        <p:txBody>
          <a:bodyPr/>
          <a:lstStyle/>
          <a:p>
            <a:r>
              <a:rPr lang="en-US" altLang="en-US" dirty="0" smtClean="0"/>
              <a:t>All living things require </a:t>
            </a:r>
            <a:r>
              <a:rPr lang="en-US" altLang="en-US" u="sng" dirty="0" smtClean="0"/>
              <a:t>a source of energy to perform organic functions</a:t>
            </a:r>
            <a:r>
              <a:rPr lang="en-US" altLang="en-US" dirty="0" smtClean="0"/>
              <a:t>.</a:t>
            </a:r>
          </a:p>
        </p:txBody>
      </p:sp>
      <p:pic>
        <p:nvPicPr>
          <p:cNvPr id="39940" name="Picture 9" descr="Sun - Visual Solar System Tour - The Sun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810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1" descr="hamburg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285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3" descr="2008-04-14-Twin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48188"/>
            <a:ext cx="18192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5" descr="572613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0383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7" descr="SuperStock_1491R-1071713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52401"/>
            <a:ext cx="552418" cy="8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CH</a:t>
            </a:r>
            <a:r>
              <a:rPr lang="en-US" altLang="en-US" smtClean="0">
                <a:solidFill>
                  <a:schemeClr val="folHlink"/>
                </a:solidFill>
              </a:rPr>
              <a:t>E</a:t>
            </a:r>
            <a:r>
              <a:rPr lang="en-US" altLang="en-US" smtClean="0"/>
              <a:t>DGERR- </a:t>
            </a:r>
            <a:r>
              <a:rPr lang="en-US" altLang="en-US" smtClean="0">
                <a:solidFill>
                  <a:schemeClr val="folHlink"/>
                </a:solidFill>
              </a:rPr>
              <a:t>Energy</a:t>
            </a:r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All living things require a source of energy to perform organic functions.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u="sng" dirty="0" smtClean="0"/>
              <a:t>Autotroph</a:t>
            </a:r>
            <a:r>
              <a:rPr lang="en-US" altLang="en-US" sz="2400" dirty="0" smtClean="0"/>
              <a:t>: (auto- = self, -</a:t>
            </a:r>
            <a:r>
              <a:rPr lang="en-US" altLang="en-US" sz="2400" dirty="0" err="1" smtClean="0"/>
              <a:t>troph</a:t>
            </a:r>
            <a:r>
              <a:rPr lang="en-US" altLang="en-US" sz="2400" dirty="0" smtClean="0"/>
              <a:t> = food)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uses sunlight or chemical energy to make own food; producer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u="sng" dirty="0" smtClean="0"/>
              <a:t>Heterotroph</a:t>
            </a:r>
            <a:r>
              <a:rPr lang="en-US" altLang="en-US" sz="2400" dirty="0" smtClean="0"/>
              <a:t>: (hetero = other, different)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gets energy from ingesting food; consumer</a:t>
            </a:r>
          </a:p>
        </p:txBody>
      </p:sp>
      <p:pic>
        <p:nvPicPr>
          <p:cNvPr id="40964" name="Picture 4" descr="Sun - Visual Solar System Tour - The Sun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54413"/>
            <a:ext cx="29718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2008-04-14-Twi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4288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CHE</a:t>
            </a:r>
            <a:r>
              <a:rPr lang="en-US" altLang="en-US" dirty="0" smtClean="0">
                <a:solidFill>
                  <a:schemeClr val="folHlink"/>
                </a:solidFill>
              </a:rPr>
              <a:t>D</a:t>
            </a:r>
            <a:r>
              <a:rPr lang="en-US" altLang="en-US" dirty="0" smtClean="0"/>
              <a:t>GERR- </a:t>
            </a:r>
            <a:r>
              <a:rPr lang="en-US" altLang="en-US" u="sng" dirty="0" smtClean="0">
                <a:solidFill>
                  <a:schemeClr val="folHlink"/>
                </a:solidFill>
              </a:rPr>
              <a:t>DNA</a:t>
            </a:r>
            <a:endParaRPr lang="en-US" altLang="en-US" u="sng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 smtClean="0"/>
              <a:t>All living things share a universal genetic code, DNA</a:t>
            </a:r>
            <a:r>
              <a:rPr lang="en-US" altLang="en-US" dirty="0" smtClean="0"/>
              <a:t>.  </a:t>
            </a:r>
          </a:p>
        </p:txBody>
      </p:sp>
      <p:pic>
        <p:nvPicPr>
          <p:cNvPr id="41988" name="Picture 7" descr="01-coll-dna-knoll-l.jpg">
            <a:hlinkClick r:id="rId2" tooltip="01-coll-dna-knoll-l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933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CHED</a:t>
            </a:r>
            <a:r>
              <a:rPr lang="en-US" altLang="en-US" dirty="0" smtClean="0">
                <a:solidFill>
                  <a:schemeClr val="folHlink"/>
                </a:solidFill>
              </a:rPr>
              <a:t>G</a:t>
            </a:r>
            <a:r>
              <a:rPr lang="en-US" altLang="en-US" dirty="0" smtClean="0"/>
              <a:t>ERR- </a:t>
            </a:r>
            <a:br>
              <a:rPr lang="en-US" altLang="en-US" dirty="0" smtClean="0"/>
            </a:br>
            <a:r>
              <a:rPr lang="en-US" altLang="en-US" u="sng" dirty="0" smtClean="0">
                <a:solidFill>
                  <a:schemeClr val="folHlink"/>
                </a:solidFill>
              </a:rPr>
              <a:t>Grow and Develop</a:t>
            </a:r>
            <a:endParaRPr lang="en-US" altLang="en-US" u="sng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22338"/>
          </a:xfrm>
        </p:spPr>
        <p:txBody>
          <a:bodyPr/>
          <a:lstStyle/>
          <a:p>
            <a:r>
              <a:rPr lang="en-US" altLang="en-US" u="sng" dirty="0" smtClean="0"/>
              <a:t>All living things grow and develop</a:t>
            </a:r>
            <a:r>
              <a:rPr lang="en-US" altLang="en-US" dirty="0" smtClean="0"/>
              <a:t>.</a:t>
            </a:r>
          </a:p>
        </p:txBody>
      </p:sp>
      <p:pic>
        <p:nvPicPr>
          <p:cNvPr id="43012" name="Picture 6" descr="KEN-58-1-Baby-elephant-tail-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5257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oak_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33242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CHEDG</a:t>
            </a:r>
            <a:r>
              <a:rPr lang="en-US" altLang="en-US" sz="4000" dirty="0" smtClean="0">
                <a:solidFill>
                  <a:schemeClr val="folHlink"/>
                </a:solidFill>
              </a:rPr>
              <a:t>E</a:t>
            </a:r>
            <a:r>
              <a:rPr lang="en-US" altLang="en-US" sz="4000" dirty="0" smtClean="0"/>
              <a:t>RR- </a:t>
            </a:r>
            <a:br>
              <a:rPr lang="en-US" altLang="en-US" sz="4000" dirty="0" smtClean="0"/>
            </a:br>
            <a:r>
              <a:rPr lang="en-US" altLang="en-US" sz="4000" u="sng" dirty="0" smtClean="0">
                <a:solidFill>
                  <a:schemeClr val="folHlink"/>
                </a:solidFill>
              </a:rPr>
              <a:t>Evolve</a:t>
            </a:r>
            <a:endParaRPr lang="en-US" altLang="en-US" sz="4000" u="sng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02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u="sng" dirty="0" smtClean="0"/>
              <a:t>Groups</a:t>
            </a:r>
            <a:r>
              <a:rPr lang="en-US" altLang="en-US" i="1" dirty="0" smtClean="0"/>
              <a:t> </a:t>
            </a:r>
            <a:r>
              <a:rPr lang="en-US" altLang="en-US" u="sng" dirty="0" smtClean="0"/>
              <a:t>of living things change over time</a:t>
            </a:r>
            <a:r>
              <a:rPr lang="en-US" altLang="en-US" dirty="0" smtClean="0"/>
              <a:t>. 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Individual organisms DO NOT evolve- groups of organisms evolve.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We’ll talk about evolution in more depth later this semester.</a:t>
            </a:r>
          </a:p>
        </p:txBody>
      </p:sp>
      <p:pic>
        <p:nvPicPr>
          <p:cNvPr id="44036" name="Picture 6" descr="Horse Evolution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0"/>
            <a:ext cx="404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62878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CHEDGE</a:t>
            </a:r>
            <a:r>
              <a:rPr lang="en-US" altLang="en-US" dirty="0" smtClean="0">
                <a:solidFill>
                  <a:schemeClr val="folHlink"/>
                </a:solidFill>
              </a:rPr>
              <a:t>R</a:t>
            </a:r>
            <a:r>
              <a:rPr lang="en-US" altLang="en-US" dirty="0" smtClean="0"/>
              <a:t>R- </a:t>
            </a:r>
            <a:r>
              <a:rPr lang="en-US" altLang="en-US" u="sng" dirty="0" smtClean="0">
                <a:solidFill>
                  <a:schemeClr val="folHlink"/>
                </a:solidFill>
              </a:rPr>
              <a:t>Reproduce</a:t>
            </a:r>
            <a:endParaRPr lang="en-US" altLang="en-US" u="sng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 smtClean="0"/>
              <a:t>Living things can reproduce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u="sng" dirty="0" smtClean="0"/>
              <a:t>sexual and/or asexual</a:t>
            </a:r>
            <a:r>
              <a:rPr lang="en-US" altLang="en-US" dirty="0" smtClean="0"/>
              <a:t> reproduction</a:t>
            </a:r>
          </a:p>
        </p:txBody>
      </p:sp>
      <p:pic>
        <p:nvPicPr>
          <p:cNvPr id="45060" name="Picture 7" descr="eggsp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838200" y="5942013"/>
            <a:ext cx="4083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Human Ovum (Egg) and Sperm</a:t>
            </a:r>
            <a:br>
              <a:rPr lang="en-US" altLang="en-US" sz="1800"/>
            </a:br>
            <a:r>
              <a:rPr lang="en-US" altLang="en-US" sz="1800"/>
              <a:t>Image credit: </a:t>
            </a:r>
            <a:r>
              <a:rPr lang="en-US" altLang="en-US" sz="1800">
                <a:hlinkClick r:id="rId3"/>
              </a:rPr>
              <a:t>Copyright Dennis Kunkel</a:t>
            </a: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5062" name="Picture 10" descr="hyd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bistrawber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0193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CHEDGER</a:t>
            </a:r>
            <a:r>
              <a:rPr lang="en-US" altLang="en-US" dirty="0" smtClean="0">
                <a:solidFill>
                  <a:schemeClr val="folHlink"/>
                </a:solidFill>
              </a:rPr>
              <a:t>R</a:t>
            </a:r>
            <a:r>
              <a:rPr lang="en-US" altLang="en-US" dirty="0" smtClean="0"/>
              <a:t>- </a:t>
            </a:r>
            <a:r>
              <a:rPr lang="en-US" altLang="en-US" u="sng" dirty="0" smtClean="0">
                <a:solidFill>
                  <a:schemeClr val="folHlink"/>
                </a:solidFill>
              </a:rPr>
              <a:t>Respond</a:t>
            </a:r>
            <a:r>
              <a:rPr lang="en-US" altLang="en-US" dirty="0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altLang="en-US" u="sng" dirty="0" smtClean="0"/>
              <a:t>Living things respond to stimuli</a:t>
            </a:r>
            <a:r>
              <a:rPr lang="en-US" altLang="en-US" dirty="0" smtClean="0"/>
              <a:t>.  </a:t>
            </a:r>
          </a:p>
        </p:txBody>
      </p:sp>
      <p:pic>
        <p:nvPicPr>
          <p:cNvPr id="46084" name="Picture 5" descr="istockphoto_3945403-chocolate-chip-coo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647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biol_04_img0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048000"/>
            <a:ext cx="2293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stimr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419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Characteristics of </a:t>
            </a:r>
            <a:br>
              <a:rPr lang="en-US" altLang="en-US" smtClean="0"/>
            </a:br>
            <a:r>
              <a:rPr lang="en-US" altLang="en-US" smtClean="0"/>
              <a:t>Living Things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z="2800" smtClean="0"/>
              <a:t>CHEDGERR</a:t>
            </a:r>
          </a:p>
          <a:p>
            <a:pPr lvl="1"/>
            <a:r>
              <a:rPr lang="en-US" altLang="en-US" sz="2400" smtClean="0"/>
              <a:t>Cells</a:t>
            </a:r>
          </a:p>
          <a:p>
            <a:pPr lvl="1"/>
            <a:r>
              <a:rPr lang="en-US" altLang="en-US" sz="2400" smtClean="0"/>
              <a:t>Homeostasis</a:t>
            </a:r>
          </a:p>
          <a:p>
            <a:pPr lvl="1"/>
            <a:r>
              <a:rPr lang="en-US" altLang="en-US" sz="2400" smtClean="0"/>
              <a:t>Energy</a:t>
            </a:r>
          </a:p>
          <a:p>
            <a:pPr lvl="1"/>
            <a:r>
              <a:rPr lang="en-US" altLang="en-US" sz="2400" smtClean="0"/>
              <a:t>DNA</a:t>
            </a:r>
          </a:p>
          <a:p>
            <a:pPr lvl="1"/>
            <a:r>
              <a:rPr lang="en-US" altLang="en-US" sz="2400" smtClean="0"/>
              <a:t>Grow and Develop</a:t>
            </a:r>
          </a:p>
          <a:p>
            <a:pPr lvl="1"/>
            <a:r>
              <a:rPr lang="en-US" altLang="en-US" sz="2400" smtClean="0"/>
              <a:t>Evolve</a:t>
            </a:r>
          </a:p>
          <a:p>
            <a:pPr lvl="1"/>
            <a:r>
              <a:rPr lang="en-US" altLang="en-US" sz="2400" smtClean="0"/>
              <a:t>Reproduce</a:t>
            </a:r>
          </a:p>
          <a:p>
            <a:pPr lvl="1"/>
            <a:r>
              <a:rPr lang="en-US" altLang="en-US" sz="2400" smtClean="0"/>
              <a:t>Respond to environment</a:t>
            </a:r>
          </a:p>
        </p:txBody>
      </p:sp>
    </p:spTree>
    <p:extLst>
      <p:ext uri="{BB962C8B-B14F-4D97-AF65-F5344CB8AC3E}">
        <p14:creationId xmlns:p14="http://schemas.microsoft.com/office/powerpoint/2010/main" val="12729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website- cardozabio.weebly.com</a:t>
            </a:r>
          </a:p>
          <a:p>
            <a:r>
              <a:rPr lang="en-US" dirty="0" smtClean="0"/>
              <a:t>Remind.com</a:t>
            </a:r>
          </a:p>
          <a:p>
            <a:r>
              <a:rPr lang="en-US" dirty="0" smtClean="0"/>
              <a:t>Google classroom- we’ll talk more about this later</a:t>
            </a:r>
          </a:p>
          <a:p>
            <a:r>
              <a:rPr lang="en-US" dirty="0" smtClean="0"/>
              <a:t>DiscoveryEducation.com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/>
              <a:t>Biology- 9/11/15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39684" cy="4525963"/>
          </a:xfrm>
        </p:spPr>
        <p:txBody>
          <a:bodyPr/>
          <a:lstStyle/>
          <a:p>
            <a:r>
              <a:rPr lang="en-US" dirty="0" smtClean="0"/>
              <a:t>Agenda</a:t>
            </a:r>
          </a:p>
          <a:p>
            <a:pPr lvl="1"/>
            <a:r>
              <a:rPr lang="en-US" dirty="0" err="1" smtClean="0"/>
              <a:t>Bellwork</a:t>
            </a:r>
            <a:r>
              <a:rPr lang="en-US" dirty="0" smtClean="0"/>
              <a:t>- MCAS questions</a:t>
            </a:r>
          </a:p>
          <a:p>
            <a:pPr lvl="1"/>
            <a:r>
              <a:rPr lang="en-US" dirty="0" smtClean="0"/>
              <a:t>Scientific Method</a:t>
            </a:r>
          </a:p>
          <a:p>
            <a:pPr lvl="1"/>
            <a:r>
              <a:rPr lang="en-US" dirty="0" smtClean="0"/>
              <a:t>Scientific Method Practice </a:t>
            </a:r>
          </a:p>
          <a:p>
            <a:pPr lvl="1"/>
            <a:r>
              <a:rPr lang="en-US" dirty="0" smtClean="0"/>
              <a:t>Pond water sample observations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9"/>
          <a:stretch>
            <a:fillRect/>
          </a:stretch>
        </p:blipFill>
        <p:spPr bwMode="auto">
          <a:xfrm>
            <a:off x="5169080" y="97972"/>
            <a:ext cx="387014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84" y="3581400"/>
            <a:ext cx="414714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6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is a way of knowing, based on </a:t>
            </a:r>
            <a:r>
              <a:rPr lang="en-US" b="1" dirty="0" smtClean="0"/>
              <a:t>inquiry</a:t>
            </a:r>
            <a:r>
              <a:rPr lang="en-US" dirty="0" smtClean="0"/>
              <a:t>. </a:t>
            </a:r>
          </a:p>
          <a:p>
            <a:r>
              <a:rPr lang="en-US" altLang="en-US" dirty="0" smtClean="0"/>
              <a:t>Deals only with the </a:t>
            </a:r>
            <a:r>
              <a:rPr lang="en-US" altLang="en-US" b="1" dirty="0" smtClean="0"/>
              <a:t>natural </a:t>
            </a:r>
            <a:r>
              <a:rPr lang="en-US" altLang="en-US" dirty="0" smtClean="0"/>
              <a:t>world</a:t>
            </a:r>
          </a:p>
          <a:p>
            <a:r>
              <a:rPr lang="en-US" altLang="en-US" dirty="0" smtClean="0"/>
              <a:t>Organized, careful, orderly </a:t>
            </a:r>
            <a:r>
              <a:rPr lang="en-US" altLang="en-US" b="1" dirty="0" smtClean="0"/>
              <a:t>data</a:t>
            </a:r>
            <a:r>
              <a:rPr lang="en-US" altLang="en-US" dirty="0" smtClean="0"/>
              <a:t> collection</a:t>
            </a:r>
          </a:p>
          <a:p>
            <a:r>
              <a:rPr lang="en-US" altLang="en-US" dirty="0" smtClean="0"/>
              <a:t>Explanations for data </a:t>
            </a:r>
            <a:r>
              <a:rPr lang="en-US" altLang="en-US" b="1" dirty="0" smtClean="0"/>
              <a:t>can be tested </a:t>
            </a:r>
            <a:r>
              <a:rPr lang="en-US" altLang="en-US" dirty="0" smtClean="0"/>
              <a:t>and can be </a:t>
            </a:r>
            <a:r>
              <a:rPr lang="en-US" altLang="en-US" b="1" dirty="0" smtClean="0"/>
              <a:t>proven false</a:t>
            </a:r>
          </a:p>
          <a:p>
            <a:r>
              <a:rPr lang="en-US" altLang="en-US" b="1" dirty="0" smtClean="0"/>
              <a:t>Peer review</a:t>
            </a:r>
            <a:r>
              <a:rPr lang="en-US" altLang="en-US" dirty="0" smtClean="0"/>
              <a:t> and replicable tests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</a:t>
            </a:r>
            <a:r>
              <a:rPr lang="en-US" u="sng" dirty="0" smtClean="0"/>
              <a:t>Science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u="sng" dirty="0"/>
              <a:t>A</a:t>
            </a:r>
            <a:r>
              <a:rPr lang="en-US" altLang="en-US" u="sng" dirty="0" smtClean="0"/>
              <a:t>n organized way of using evidence to learn about the natural world</a:t>
            </a:r>
            <a:r>
              <a:rPr lang="en-US" alt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The body of scientific knowledge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2.gstatic.com/images?q=tbn:ANd9GcRT2yp00ij_JVZzpjcbuagKsK1HHc-BA9aV9iZtF9rF4BkFtyqx4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4" y="3700462"/>
            <a:ext cx="20859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Xpt2b4G6T01fraUx3TWC7jyF8NfyCFtzHuAyl7Pco4CCjx8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961719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The study of life (bio = life; -ology = the study of)</a:t>
            </a:r>
          </a:p>
        </p:txBody>
      </p:sp>
      <p:sp>
        <p:nvSpPr>
          <p:cNvPr id="4" name="AutoShape 2" descr="data:image/jpeg;base64,/9j/4AAQSkZJRgABAQAAAQABAAD/2wCEAAkGBxQTEBUUEhQVFRUVFBQYGBUUFBcUGhUVGBQXFhQYFRQYHCggGBolHBQUITEhJSkrLi4uFx8zODMsNygtLisBCgoKDg0OGxAQGiwmHyUsLCwsLCwsLCwsLCwsLCwsLCwsLCwsLCwsLCwsLCwsLCwsLCwsLCw0LCwsLCwsLCwsLP/AABEIAJEBXAMBIgACEQEDEQH/xAAbAAABBQEBAAAAAAAAAAAAAAAFAAIDBAYBB//EAEQQAAIBAgUBBgMDCQYEBwAAAAECAAMRBAUSITFBBiJRYXGBEzKRQqGxFCMzUmJygsHRNHOSssLwFUOi8QckU4Oz0uH/xAAZAQADAQEBAAAAAAAAAAAAAAABAgMEAAX/xAArEQACAgICAQIGAgIDAAAAAAAAAQIRAzESIUEEURMiMmFxsUKRFNFDgaH/2gAMAwEAAhEDEQA/AMbVzFbX2jKWLR9rCA6ButpDhDpqT03Nmbgg7iMGhlfD5SNV5BjqrAraaChh7UdR22nKm+wO0gZmjGmNukpJU+IvnL1SoH2Mhp4TS1xwYXdnJqirlrFXtCyt3pRxuGKkMJewtUMvnDEEvcILVC7yxiMcdFx4Sjh6evkR2YppXSIwpncwrFm3lSX62XuBqIlAxSiLVDGleYaweZofmtMyxkZMVug8bN+mY0UFxzMpnWY/FfbiC9Z8TOiC7OUaFOGPtOTgjJLTqEcSMxBoNBL1PGkQlhsZcQEDJaNWxlEybiEK9RryfAPIExAYbyWlpHWEUGZlhTqJEqUcKzHYTTvptvvK74lF+USUoFIz6G4fs1dCSekz+Ko6GImqwGOZr3O0zma/pDFklXQ0W77KYj1E4okiiKkMxwEu5bgHrPpTjqx4UeJ/pOZZgWrVAi7eLHhV6kzWtppJ8OiO6OW6s3VjNOLE5MzZ8ygvuKlow66aI3t3nPzMfXoPKVSGqeW+56W8SxjrDTrqnTTH1byUdTAeY5qandUaKY4QdfNj1P3TTOcYLjEx48Usj5SDNOtR1fDRi7AEhhbSSOQPHrv5Qf2hqOagLMSpAKrfZbbEAD/e8F0apVgw5Ugj2h7HoKtIlR01r/qX8fcCSvnF3tGjisU01p9AC8SIWIUbliAB5k2EZeFezNHViV8Eux9th95EkuzQ3Ss0b3/OqfFfqNoJz7MWpaKaHcDUTYHY/KN/c/SHqVMmpVNr98X/AJzF45amIxDtTRm7xAsNgF2G/A4ls0qSSMXp4JybYXyTN3qOFZQQBcsCRYAeBvcmXswzakoenUPeccWJCqfs3HF5Jk2VilTs25G7kdW6C/gP6yriKeDokszq7nc6u+1+vdAsPoIttLt/2PUXJ0v6K2G7OU6ql0ay/rKwI++QP2VN9qy/4Cf5x2N7WbWpU/dzt5dwf1gh88xBN/ikeSgAfS0nKWP2Kxjl9/77IcKbNaPxKWYGdxaWa4k7JrUW5iUWvyEKOH1qD4STNsaRT0+Umy1CtPfwgLNa92tGfSFXbKdOswN7wlhcx6GCwJ20RWh2kzUUqyuLGEMDhV8RMYlQjgy9hMyYHmOmI4m1ZkQdLyjVrhjeB6rtUsbywuy2jCEma5yujQBMq7SfF/MZWaKyiQ0tGkzhnLybZShwjxI1kkKAx04YgYiYwBhnAI4iOVYtWGziiPE7aK0ZIUWqL4x8ZwiRGc2FILYbEalsZBWw5G8oLUI3hXA1KlQd2m7jxVGYfUC0F2BqhYFyDOZjl5Y3ENUMkxDb/Acde9ZfuYiXBlNa1wq8b3qJt/1RuFoT4iTMjhspYnfaaHLcpp8HmTvlWJIsqL6CogP0JBlnKsoqU7vWFmGypqW5Ft25t5fWGOPugTyqrsjZKdAFVFyd2Pn0HoJWwzK13dgqL1PF+kkr4Cs7gfDcajyVNgPW1oBzTFhm0Uz+bU7ftHq39JqlNQVRMcMbyythPtDhWqWZd9K20Diw+0viZnAIWyrM9Nkc937Lfq+X7v4Szm2WXu6fNyygbEfrKf5f7MZRUvmRohJwfCX/AEwDDOQ4k2K9VOtfT7Q/D6mBjJMLXKOrDoePEcEe4uIkZcXZXJDnFokzTD6KhA+U95bcWPT24hrsbT/SuRfZVHuST/KR51QVqQZd9PeB8UO5/wB+Ut9lF/8ALufGp+Cj+sdRrJRGU7xX50GqdT4Zr1CbBd+OgG/vK+CzRHpl9BRbnSSAL2+awHA6fXidq0fiDEIWsDYHxtcXt52gPtFjwFFGmAALXseB0Uf7/GNNtOyWOKkqBuc5u9ViFJWmOFB5828SYJkhkTGZZG+KSVIaYpwmK8QcO/kLMlrQhlGVlfmiTOEHQSHGdoNrL90paJUyfOMWqLYTLM9zeOxGILm5kaxW7Y6VIlUTtpwTscURjdU6Y20DCE8rxJvaGmYW5mZwbWaEsQDsQY6fQkl2TYjAa9xLOByAEXYgesfgKnd3g3NM0cGwM59AVvoHZtQCPYSks7UYk3O86okNstpDlEdEBOx0gHBFOWjhCAQEesbHKIUAeIpJRos7BVBZjwBveaXCZBTo97EEVHH/AClPdHXvv9r0G3rKRi5aJzyRhsz2By2rWP5pCwHLcKv7znYenMPYXsnTWzYmte630Ufm9CWG30vL2NzHUtgBYbAAaVUeAUbCU8TXuNQHJ8ePSWjgXkyz9VJ/T0XcD+T03OjCodI7pN3N+rOzH8LSSpnLE9QBx1ANubH1lehhHbvgBRbfWSgH8bDT58yKtVwlP5q4JHKp+cF+vep7R7xwJVkn7skqY4sWu5ueSNgSeNhIExFtW/08fKTYarhmT4i/EqDXoOwQggA838G8OkrZjmmGSq9P4VbuOytvTAYqSL7C4G0LzRVMCwzbaFSzFtNr3vuQd9/EyVMYdrb9LEAgCTZc+Fqo9T4VVACF2qBiTa55HG4+smwmDw+qyuy35+IgIsN7llPd9fOFTTV+ASg068kVLM3X5W07/ZOkD0j6mKR/0tGnUPUkbn3G49jOJgEqLrpVE0s5VQdrkAXtrtq5jDk9RALhiAeiMCRfkHg7DxncsctnVOOhqYHCFtg1O/QH4lvY7kehl/8AIFtpRhdf4SB0OlrEr6XmdosykE3APBH/AH4l/wDLG7p1WdL28QCdrHn9Yxfhq7XQ3xZNVLsp59lFiSAVqD5k8fNbdfLrM4Z6AmehlC1QrWPJ5uRcEeB2N7c3lDM8jp4lfiYYhag+dHIAbwIPRvXY+PjHJja7SNGDN4bBWS1yyaTv8Pp+wTv9Df6iH8hwJSk6gXtWJU+KlVKn6ED1mSoGpha4+IjIRsysLEqdj6jrcbbTdZPWYgpt3dx6Hw/31hx9r8AzLi/s/wBlTM8RoSu9rlSPLcmw/GYWo5Ykk3JNyZusfT1UMXtc2J/w77fSYG8TK+ynpl8pxjIXkjGROZnka0MvFecikxhTt4iJLhcOXawnHEmDwzVGss1mA7IErc/fJMpwi0V1MJJX7Snp0llGtkXJvQKzXs+afEAtsbGbjCZkKyG+8z2c4GxJEZrq0cn4YHvHARoEcIEMKFsDUDCxguEspwhZr9IULLQR+EeFg7NMC3Nps8PTRR3vCKs9Jxa0ZqxE6PNikcaRHIm1bKaYa5gnPqlP5VFonGh1KwCBO2nROwhGETlo8ybD4Rn4E44rWl/KMsqYioKdMXPU9FHixhHC9nWbnbxJ4A6mHgww9L4VMhVDXZvtVGtyx8AbgCUx43IjlzKC+5ynQo4dNFMXe/eqHlrW4A4W99vLxlHE4gOT8o1cdOeLf1k+FoGoRuOSNK7sfIL/ADJEpY7MqdHu0RrqDl2sVQ9dC7hj5m4HnNDlGCpGKMZ5HbLNTKCi3qEAnfRqXVp8bX25HTrK+aZ49DStBVTUin4hCuxO+q1xpUhgRwTAdHHMtUVSSzA76jfUOGB9QSIUzXCfEpn4d206qg80KgkjqTbcj9mScucX7mhY1jmr0/2Z7G4ypVbVVdqh8XYtb0vx7SvedIiCzGbjQ9mKgNKspIAD0W389atb2AlLP/7TUI4JDC/6rKCpPsZP2YS7VUO2qibXH2ldCPQ2LbyxnWDL4qgvPxKdIG/WzFD/ANKiX/40Z9ZX+AlhUCYenT+0RqbyLb2iqUbUe4fzlVvhKP3iBf0tc+0tYnBFqhCXY3sbDYQlQy5kKE2umoIuxJZtma3klx/7k0y6gomKLufJlTH1kwtDSL3UfDpgqR39tTk/KRa7DzIgPC42onepVGTxAOx9VOxmlzLIaNTSXLBUFtAKooYnvFmNyePHpKtPG4KgoF1Vrtq0D4zc9yzb7eIuLyDNEX1q2Oy7N6tQ2qYZXuP0mgD371t/MGWsTk9E2s+l2NipYsAfDVp/EQRje2FNmJWmxvfd20882Vdx067WEqP2qqNsCFB6IoW5ta5bm/vCppaYHicvFBPGZK6qNgbEkWKg3Pubiy/dIUV6Z1Ed42A8OOtuo2PtI6faSqgBDFvJiT7X5lzC55hat/i6qFQ7A3Y0j5MF3+sdZvDJy9O9omp1VqU1p11DgHu3HetYkkHlTa33SX8g+GadSidaDUpH2tKmxtb5gB4dBxFWy9jT/N6CrC4qh+4BySpue8eNzxtH4YNRXSbjgKNwSSbkqObAX3/GHq7QndcWTZZQDtWB4e9vMEH+s8sr0yjMp5Vip9jb+U9swnw2O4CvZibbXCsBuP4hv5meZf8AiFlho4wm3dqjWPXhh+B95DM77NXpuujNkyNjEY2ZmzYhRTtp0LBQS8mU1CbWmmyzLlopqaXqVQIl2AvM9mWamo+kcStKJK3IvZvj+4bQFh/kJncyqWUCdpC1L2gbtnJUifJ8QVBhhaoqLM7lZ5EnwWK01CDxeNCVAlEjzDDaTfpKgmoq4YPa/BnVyFOYzj2BS6A+W4Auw22mjpqtPbrOFloJ5wMMUXYnpDoGwniKpbgyvh2IfmUsLirvaE2TwjIV9F58SDsYGzTB33EsYhTsZZNK6XnbO0ZRhOQjjsIb3UR2Ay83GoRaHvoZgcAW3MPYfSlgo1MSAAOpPAEizDELTSw5lrJUtT+O45utPfoPnb7wo9TGirdInOVK2TYzEnToHIO5HFxyAfCD6alrk9CN+bH6+UdUq3awHO1l58LDwMlrY5aAFLSGdrNVHHw1t3EWx+axvvxcbbmam1jMKjLIybHrpVkRtyO8w2uCPlUD5VtbjmZTFYcqfKaUKG+Vhx3L3swudv2T09T05lPF0L7ESE12a8UlRnGhnJK90K/bp7r5qdiPOxP0aCsRRKm0IZPg21hvD22OxH0iRdSspkjyjRBjcptWIT9G1mXyB+z7G49oRwmUKBvLeo2KWHdJZT1tbvAeVlv7QVj8eek6UFFgx5HOIcwuHQHu8lWA9Spt99pPllJXNNyDamKm7WuTz083mcwOKYVKbarWdN/DvDeaPLWPwqysbsr7H1J1H3IWPBWqI5nxd/YnweYMrFVp6g72FiRufE+EXabNxTR9I66EBANqlu8wPNtr+GwkmUpbU4HTQtvtMRcn2H4wB2pHxWFjtTBA8z9o+fh7CNm60JgXJ9mexGMdzd3Zj+0SZAzRrCxsZPh8IW9Jms9CkiALeWKWCY9IYwmBVeZZOIRYVERz9iDA4Q2sZUxOXtqv0hJseOZ2ljVaNSFtg/LMwq0HJQ2XqjC6t6r/ADG82mSZhRxI7gFKoNig5bbfRUN7r5WvM7UpKdrRtCgKe6n6TkmhZKMvybgLoChBsLqXB+YswZu8bbd23Eh7a5T+VYI/+pRGtT6XDr6ED6gSnlvalQoGIubCwqW1G3mP6RmedsqLUmp4fU5YWLFSoAPNgdyTOk76ZOMZJ9GEoZGW5jsV2eZRcS2laozbbQnha5GzbxOCZp5NGJekQbGICarE4JGa9pWfLVg+Gw/ERLimLLa8HYTAkMTIsNjyOYUpYgERun2L3EC443eWmX81LrYZTvtJHoAradxO5IC5d80fiMO2u4hSjhFXfaOqVVG8HEPLvot4RvzdjzJKVa3MA4nMPCOwmY32aMpLQri9j85xBY26TlEaacumkrSLG0O7ZZ1HWUMD80NmraCcHRIJvL1MatoUdItPiR1hbAurraBatAW3Mmw9QoNuIRSeqoRvEST4gO44EEV8x3sZKlW426zrOqim9M4nFJSW+7bkdFG7H6A/dNJmFfuqBYKAQq32VVJAB8+ZVyLBfBR67fM50JxwCCTfoL8/uCS/8NquARbqQGawtx3foeu8tgjS5My+pnyfFEVCp8FHrP8AMtgikHd2G1/EAbmZnB1CzMSbkkkk9SdyYU7R4m7FB8tO4Pm5/SH67e0EZf1kMk3KRpw41GASyvHaKhRt0b/pbow/mIcxC6xsRqUWFv8AmKOtyfm8uo85lKSE1dvGaQEWHiLW9b8R4StcWJlhT5x2VWogneTYdtINo6v3he1iOQL/AOL08ZCW7h8YJKhoSUuyth8cWY/rITY+Knofcn/FKGb0tL7fKRceh6exuPaNy6qUraj5gjxU7EfSFMzwYamdI3Tvqf1k4f7rN/CZy+aH4A/kyfZ/sEVGss3OEXWa2kd5wrAKdzdgeOg3G/nMPiD3ZssgxJX4bAXZ8NbpburuT4nuGNjexfULpMMfDCUyNiEU2v1axuQesyNaquw62h41C9NiBp0q1xuORzfrM0aFqtzBO+R2GuJHUy8Mby+KCrTv5RVXF7rHVBekYrVaK23sD08ZdrCVcX805hR3zO4n5oB9ErjuRmDXe8fW2WLCcEzgDjjiG34hRCSurpAdKnrqW84fKNYKsCZzRx8OHEYcCEEtVcK6b2lmpapS25jNLYibBdGqoNhGviO/YSthsG2skyQUDrJgtjUi1jqmldvCAzmbQ5UpawRKBySCVhjXkBKJNTYjiQrJhEiUZYTFsI/8tMqidjC0WGxbGV6jE8ybC4ZqjhKalmPCqLn/ALec12WdkKaqHxTFjyaVM2AH7dQbn+G3qYyi2LKcY7MXhsI9V9FJGdj0UEn38B5maDAdiazDVVdKK33JOtvZV2J95qPymmmmmirTTVuiCwtbqRu3vIMTiCbjzNgOAAPCVj6f3M0vVP8AiQ4TI8NSHfepUP7wUAeigG/vLYq0B3Uo0z++us/Vrym52425vHNhGFzp2NiCNwQfSWWKCM7yzkTpmbKSFCL+4ir7XtH/APGnFhuebjp/WUPyZjchTfwt5Ry4ZgoupDG97jby3jcYC3ItDOKhY7rpA6qGHoAYkzNCp1Uqb36/DRfwW8HUsI5Yjfi/rI2OlSGBDA7C17//ALBxiw8pLyS1sNhnUs2FU+aVHpn6BrH6RtPKsPbutUpn9VmFQe2wP3yDVsD6/WMJLHT77RXhiMs0/cN4ykjKAlVAAoVVe62tzfYi5O/vJsNRqJRPxFYhR3Gp98ruALEHcbsbGBK2JNu9vboRHJmFRbEMR5g2/wC8bhKqTE5K7aCmY5VSxCAt9rYVUABFiFAcddtzff0mbGRGieQ632dTdT/Q+RmgoZ8TvUAIsASQDf8AnJlxNFgFVilvskakfx7vJ6cmQli99miGataMy+ld4MxuY9BNDnPZR6imphGDgc09W/8AAT/lP1mHqqysVYFWBsVYEEHwIO4macmujZj4yVo0+Q45agKsSKq8cWdLb/xDqOo9DLWIpWGofKTb90+Hp4H+kx9KoQQQbEG4I6Ga/KseKqktyABUUbXXi6/j5GWxy5ri9+P9EcsPhy5rXkrfkYJvJcBVIvfmmQRfe6X4/Ee4irVPhNYklGvoY7ah5jow2uJcwpQkNt4EeIPM6MuMgzjzj+gBnVEI5C7qTdD4qeP6e00nZqofh4YXAF6i7gXFyeG5+1I62FRroTfQ11Y9VPP+k+5hGimijSZOBVYHug/qnu39IyjxnRKc+WKy2lMpSqXBsUbfVrBK7mxHXymMzDHje02+LqfmMSevw6hFwRe6nfwPHM8o1k7mTyy7KenjaL1HGkNfpDlCrqXbrMuJcwOLKnyiqReUbLxwhV7jiVMV880GEYMJQxuWEvdYRU/co4o7CS09qcdicE5sLQnhsu7u8JxWyLC/aaXMRjdDExtesKYsJnsbiix8pzdHJWEsR2kYm3SWsJibi4PPSZVhLOX4wo1jxJqdPseUE10F61dlfyMbj8eRa0vKgcDwg3PsPpI8Iz6EXbL+BrEreVMTin1bRlGrpQQpRdSoJEbYNMyCyQGRXj1MkmWZMphbIsjqYp7JZUB79RvlTr/E1ug+6RZBk7YlzvppoL1Kn6o6BR1c22HvN7qWnh9FNdCKQQvULb5j4k7knzl4QcjPmyqHS2Q0UpYdPh0RpQ6fiVW3d99yxHTyG20bj6pYkXuGGxH2gOJFWoklr7A9D4Hhh4x1UUaFENXY2BOnYg1D4Ilt/XYDqZobjDRiSlNjVwhLDUpWw3sCb+w6zuNbC0j+dr6WA+UKS/8AgG497Qec5/KVJpa6Xw23UVCbofle+2/IIHG3jM92jwyhlq0/kqDfrpqgd8H12Yep8JOeSXHktFceKLnxkG6nbKmgK0qb1R41iqfQJcn6iUl7YV1JNJadIN0UM33OxH3TMrJRM/Js1/CgvBr8l7RV6pdHcFtOpDoXbT8w2F9wb/wxZvm+IFOlUWqQSXVgoXbqh3G1x8QfwTNZdizSqpUH2Wuevd4YW67EzT5jQutamxuSoanpFgWXvLt5rqH8UpHuJGa45E/DKWB7Q4g7NVuL8FU/+smx3aGsSNSUnt1amB9dBF/eZ2hVsYUqnUtxAUcV7F+jnyba8MhN+UqMn0B1CaanktJ0RgXUuiuOCVDKGsbAX55mBwuGLHees0yE7pYBVQA3IAAChdz0hU5e5HLCK0jJDKEd/wA1VSp4LexPsZVxmVMq73FuhFj7dJrgmDpozA0FCW1N8QHSNlXcnbdiJRpdosvRCgqUFXmyISOosFVdtrSrzNMisNrRkqylbah0jqRPKsNv98Q9iO0mWMoBe4vwtKr910gVsZgXqfm62nw+Ij0x/isQPe0P+RF+Qf4813QsNmTK2wv90uVcdRrsFxNJKq6R3yNNRfIVV3IklTIlsGV1ckXUIQwa/UMNoPbAMgOoHVwABt/EYz4TFTnEZjuxdJyDhK2kNeyV7bMPs/EXjyuDfxmfxGX4nBuHemVtw2zow4ILLtY+3tNJRZ1U3NgBex+6EMHnbLsRdSSN/Pfa8hL06T+VmiHqXXzIF0npYijex0Pz1alUAuLeNuQeoJmcxHxKDlG5HrYjoR5GeiYfC4VnP5sUnYbmn3A+2oFk3XUD1AHPretmfY9q1OyVFIGo0ydmVjyrb/Ibb28jadNco2/q/Ycc1CVL6X/4Z3J8xLrvbXTsLHhkbYXv7j3E3ORZfbCKuzBnqMCzEd1mJUNbckDa3iDPLqVCthqymrRqKL2YFDup50tw3iLeAnrPZrLqlKk3xblWIKqCbqDe5Njte4NosZqUe9o7LDjLrT/ZHmdMjC1+B+ZqAqNVgdJ3Abp5jw4njST2vtEqpgsSy8fAqeYvpI9jx6zxVZOfbL4NMeI4CNEcDORVlrCYtkM0OCzhSN5lohCK1ZuDmNK19oOx+di1l+6ZrUfGchsHEmxOILneVzHxpgGImkTCTNInk5DIJ5PmWk2biak4VayjrPPoSy7OHpddoIzrpnShfaNRiOzpNgOJfoZSFUA8wPT7Ym0oV+0bs1xeU5onxYAvLuVYF69ZKVP5nNr9AOrHyA3lTTPQuz2Vfk2FLttXrLv406Z+VQPE8n2HSDHBylQcuRQjYWw9Cnh6S0aZH6MsSbd920m5P623tYCCwCWtcm4ttfYW/CLHVNbKBwCFBO/lcmWsBqpu6kqSLhFckBmAOkah0J/Gb/pj0eZ9UuyHH4xcEgLd+qy3p09XHgzkcL5XufvmEzDG1KzmpVYsx6noOgUdB5R2MrO9RmqElyTqvsQRsRbpa1rdLSuZjk2z0ccFBFjKsd8GqH5WxVx4oeR+BHmBNDWy9TqpFtnUFGvsHtemfQ3t6GZMiaXI6nxqPwyRrpfLfk0jfjx0tYejCPid/I/JPPFqprwZxqZUkEWIJBHgQbEH3nRDPaDDX01gb6gFfycCwJ/eCn3B8YHtJuNOi0ZKStCE2WR11enRqFgrUrISxO+k3FgeuhlmNtDXZqqdT0v11DLxs9O5BF/2S/0EeD7J5o3H8FDNsN8Os6gELfUoOx0N3k+4iPwOLtsZc7QUO7Tfe+6Nc3J3JUnw+0P4YFtFapjRfKKZssjoCpXpKOC639Abn7gZqu0VYrhqpsQGKgb7Elhe3hxM52BpXraudKnpfciwNuvX6Qv2vdhSQMCGeoNje1lHS42FzKQ7aM2ZmNzurowQW+9asLkfqU1Jt/jYfSZbVNznVJLU0bayltP6pdtx7AAe0qYXJabHkSOROUmzThajBIyBMRM1faDs+lJNQmTtItUXTsmwuLemb03ZL86TYH1HB95oMH2yqaQldFqKLd5fzbj0IBU/SZm0cBOjJrQJQjLaPQcDmOBrWHxGRj0rAKT5FydH3+0IYzJqjuh0DTaw+HbSBzz1M8w0y7l2aVqH6Gq6DwB7p9UPdP0miOeS2Zpemi9G6rYGoG1MNADbauW6G3kBClKqy1NK3OlUuBcAAm7EnpyJlsB28cH8/RV+BrpnQwH7rXW/paGcL2qwVS+qrVplvm+Il9XjdluCfXaP8WLIvDOJpKOYEVO610AC+rWuGHna/wB0IDEm9uQRcHx7xHt0+vlAeFzLCEXGKone92qqpHA2Unmw5kGYdsMHQXu1BVYcLS7/ALF/lA94rlEKhJ+CP/xJzAUsI1O/exBVQP2QddQ+m4HvPKAZd7QZ3Uxdb4lXoLKg4RebDx8z1+gA4GZ3K2bMcOMaJwY4GQBo4NGUhmia86DItU6DGsWiYGKNBnCYbASXjWMZrjS0Fho6xkTmdvL+EyZ33ayr4mI7ehukC50IT0mlw2Aop9kufFth9Jap/sJYfsrGWFsR5UtGXXB1DwjfQzT5Zko+ENaG5346SyEqN47ef8ovySr4MfMGUjiS8iSyNmTo/Ov7y/5hPVMx/tK/7/WnYpT0/kh6vwZmv859oT7R/Mn8H8oopq/kZP4mT7Uf22v/AHhgoxRTAeotDTDHZX+0j9x/wnIp0doGT6X+C5j/ANBX9af/AMggCKKUy/US9P8AQKEuzX9ro/vH/K0UUmVlphDNP7PU/vKX+uZ2KKUy/Uyfp/oN32E+Wt/d/wClpZz/AOSn/e1PwpRRR8e0Z822Z/tf/bD+5T/yLHZV80UUzrZrX0on7Vfo/aYSKKTnsrDQhHrFFFQ46diijCnDGTkUDChrRTsUVnDZ2KKAYUcJyKEA+OWKKMgEgnGiilBBk4YoogxYy79IPUfjNXjuR6fynYpXDsllKdP5hCyfIYopSWicdgbA/pz6H8DDWA+T3M5FEhoae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ccny.cuny.edu/biology/images/biology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476626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PvFfMiX4HHZEeDxHDbVWjOjEnUHyJCmBHFDsn-wiv0S8Wca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931229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4cdn4static.sharpschool.com/UserFiles/Servers/Server_904/Image/biology_wordle_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1200"/>
            <a:ext cx="3917222" cy="28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RfUMh2qWHgudtLejjX7xpe6h6QaICzja2dWB4x1Q9i-k1-jX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200554" cy="17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ducationquizzes.com/library/GCSE_Categories/Biolo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4038600"/>
            <a:ext cx="2435225" cy="22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Much of research involves solving problems.</a:t>
            </a:r>
          </a:p>
          <a:p>
            <a:r>
              <a:rPr lang="en-US" dirty="0" smtClean="0"/>
              <a:t>Scientists use a series of common steps to solve problems- these are called the scientific method.</a:t>
            </a:r>
          </a:p>
          <a:p>
            <a:r>
              <a:rPr lang="en-US" dirty="0" smtClean="0"/>
              <a:t>You use the scientific method every day… it’s just common sense!</a:t>
            </a:r>
            <a:endParaRPr lang="en-US" dirty="0"/>
          </a:p>
        </p:txBody>
      </p:sp>
      <p:pic>
        <p:nvPicPr>
          <p:cNvPr id="2050" name="Picture 2" descr="Steps of the Scientific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4364"/>
            <a:ext cx="5248275" cy="62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Question, State Problem</a:t>
            </a:r>
          </a:p>
          <a:p>
            <a:r>
              <a:rPr lang="en-US" dirty="0" smtClean="0"/>
              <a:t>Form a Hypothesis</a:t>
            </a:r>
          </a:p>
          <a:p>
            <a:r>
              <a:rPr lang="en-US" dirty="0" smtClean="0"/>
              <a:t>Design and Conduct and Experiment</a:t>
            </a:r>
          </a:p>
          <a:p>
            <a:r>
              <a:rPr lang="en-US" dirty="0" smtClean="0"/>
              <a:t>Collect and Analyze Data</a:t>
            </a:r>
          </a:p>
          <a:p>
            <a:r>
              <a:rPr lang="en-US" dirty="0" smtClean="0"/>
              <a:t>Draw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State the Problem/Question</a:t>
            </a:r>
          </a:p>
          <a:p>
            <a:pPr marL="914400" lvl="1" indent="-514350"/>
            <a:r>
              <a:rPr lang="en-US" dirty="0" smtClean="0"/>
              <a:t>Through observation, a problem or question is identified </a:t>
            </a:r>
          </a:p>
          <a:p>
            <a:pPr marL="914400" lvl="1" indent="-514350"/>
            <a:r>
              <a:rPr lang="en-US" dirty="0"/>
              <a:t>E</a:t>
            </a:r>
            <a:r>
              <a:rPr lang="en-US" dirty="0" smtClean="0"/>
              <a:t>x. Will fertilizer make a plant grow taller?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u="sng" dirty="0"/>
              <a:t>Form a Hypothesis</a:t>
            </a:r>
          </a:p>
          <a:p>
            <a:pPr marL="914400" lvl="1" indent="-514350"/>
            <a:r>
              <a:rPr lang="en-US" altLang="en-US" dirty="0"/>
              <a:t>A hypothesis </a:t>
            </a:r>
            <a:r>
              <a:rPr lang="en-US" altLang="en-US" u="sng" dirty="0"/>
              <a:t>states a tentative (possible) relationship between two or more variables, and</a:t>
            </a:r>
            <a:r>
              <a:rPr lang="en-US" altLang="en-US" dirty="0"/>
              <a:t>, based on that relationship, </a:t>
            </a:r>
            <a:r>
              <a:rPr lang="en-US" altLang="en-US" u="sng" dirty="0"/>
              <a:t>predicts what will happen</a:t>
            </a:r>
            <a:r>
              <a:rPr lang="en-US" altLang="en-US" dirty="0"/>
              <a:t> in a given scenario.</a:t>
            </a:r>
          </a:p>
          <a:p>
            <a:pPr marL="914400" lvl="1" indent="-514350"/>
            <a:r>
              <a:rPr lang="en-US" altLang="en-US" u="sng" dirty="0" smtClean="0"/>
              <a:t>MUST </a:t>
            </a:r>
            <a:r>
              <a:rPr lang="en-US" altLang="en-US" u="sng" dirty="0"/>
              <a:t>BE TESTABLE!</a:t>
            </a:r>
          </a:p>
          <a:p>
            <a:pPr marL="914400" lvl="1" indent="-514350"/>
            <a:r>
              <a:rPr lang="en-US" altLang="en-US" dirty="0"/>
              <a:t>Based on experience, research, and previous experiments (it is not a shot in the dark</a:t>
            </a:r>
            <a:r>
              <a:rPr lang="en-US" altLang="en-US" dirty="0" smtClean="0"/>
              <a:t>!)</a:t>
            </a:r>
            <a:endParaRPr lang="en-US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1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3893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u="sng" dirty="0"/>
              <a:t>Form a Hypothesis</a:t>
            </a:r>
          </a:p>
          <a:p>
            <a:pPr marL="914400" lvl="1" indent="-514350"/>
            <a:r>
              <a:rPr lang="en-US" altLang="en-US" dirty="0"/>
              <a:t>If </a:t>
            </a:r>
            <a:r>
              <a:rPr lang="en-US" altLang="en-US" i="1" u="sng" dirty="0"/>
              <a:t>independent variable</a:t>
            </a:r>
            <a:r>
              <a:rPr lang="en-US" altLang="en-US" dirty="0"/>
              <a:t> affects </a:t>
            </a:r>
            <a:r>
              <a:rPr lang="en-US" altLang="en-US" i="1" u="sng" dirty="0"/>
              <a:t>dependent variable</a:t>
            </a:r>
            <a:r>
              <a:rPr lang="en-US" altLang="en-US" dirty="0"/>
              <a:t>, then </a:t>
            </a:r>
            <a:r>
              <a:rPr lang="en-US" altLang="en-US" i="1" u="sng" dirty="0"/>
              <a:t>prediction</a:t>
            </a:r>
            <a:r>
              <a:rPr lang="en-US" altLang="en-US" i="1" dirty="0"/>
              <a:t>, because ____________</a:t>
            </a:r>
            <a:r>
              <a:rPr lang="en-US" altLang="en-US" dirty="0"/>
              <a:t>. </a:t>
            </a:r>
          </a:p>
          <a:p>
            <a:pPr marL="914400" lvl="1" indent="-514350"/>
            <a:r>
              <a:rPr lang="en-US" altLang="en-US" dirty="0"/>
              <a:t>Ex. If fertilizer affects plant growth, then plants given fertilizer will grow taller than those without because fertilizer contains nutrients.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u="sng" dirty="0" smtClean="0"/>
              <a:t>Design </a:t>
            </a:r>
            <a:r>
              <a:rPr lang="en-US" b="1" u="sng" dirty="0"/>
              <a:t>and Conduct an </a:t>
            </a:r>
            <a:r>
              <a:rPr lang="en-US" b="1" u="sng" dirty="0" smtClean="0"/>
              <a:t>Experiment</a:t>
            </a:r>
          </a:p>
          <a:p>
            <a:pPr marL="914400" lvl="1" indent="-514350"/>
            <a:r>
              <a:rPr lang="en-US" dirty="0" smtClean="0"/>
              <a:t>An experiment is </a:t>
            </a:r>
            <a:r>
              <a:rPr lang="en-US" u="sng" dirty="0" smtClean="0"/>
              <a:t>a procedure to test a hypothesis by collecting data under CONTROLLED conditions</a:t>
            </a:r>
            <a:endParaRPr lang="en-US" dirty="0" smtClean="0"/>
          </a:p>
          <a:p>
            <a:pPr marL="914400" lvl="1" indent="-514350"/>
            <a:r>
              <a:rPr lang="en-US" b="1" u="sng" dirty="0" smtClean="0"/>
              <a:t>Control group: </a:t>
            </a:r>
            <a:endParaRPr lang="en-US" u="sng" dirty="0" smtClean="0"/>
          </a:p>
          <a:p>
            <a:pPr marL="1314450" lvl="2" indent="-514350"/>
            <a:r>
              <a:rPr lang="en-US" u="sng" dirty="0" smtClean="0"/>
              <a:t>All conditions are the same as “normal”</a:t>
            </a:r>
            <a:r>
              <a:rPr lang="en-US" dirty="0" smtClean="0"/>
              <a:t>- ex. Plants given plain water.</a:t>
            </a:r>
          </a:p>
          <a:p>
            <a:pPr marL="914400" lvl="1" indent="-514350"/>
            <a:r>
              <a:rPr lang="en-US" b="1" u="sng" dirty="0" smtClean="0"/>
              <a:t>Experimental group:</a:t>
            </a:r>
          </a:p>
          <a:p>
            <a:pPr marL="1314450" lvl="2" indent="-514350"/>
            <a:r>
              <a:rPr lang="en-US" u="sng" dirty="0" smtClean="0"/>
              <a:t>All conditions same as control group EXCEPT the one being tested</a:t>
            </a:r>
            <a:r>
              <a:rPr lang="en-US" dirty="0" smtClean="0"/>
              <a:t>- ex. Plants watered with water plus fertilizer</a:t>
            </a:r>
          </a:p>
          <a:p>
            <a:pPr marL="914400" lvl="1" indent="-514350"/>
            <a:r>
              <a:rPr lang="en-US" b="1" u="sng" dirty="0" smtClean="0"/>
              <a:t>ONLY ONE VARIABLE should be </a:t>
            </a:r>
            <a:r>
              <a:rPr lang="en-US" b="1" u="sng" dirty="0" err="1" smtClean="0"/>
              <a:t>CHANGED,or</a:t>
            </a:r>
            <a:r>
              <a:rPr lang="en-US" b="1" u="sng" dirty="0" smtClean="0"/>
              <a:t> TESTED in an experiment</a:t>
            </a:r>
            <a:r>
              <a:rPr lang="en-US" b="1" dirty="0" smtClean="0"/>
              <a:t>. </a:t>
            </a:r>
            <a:r>
              <a:rPr lang="en-US" dirty="0" smtClean="0"/>
              <a:t>All other variables are called “controlled variables”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657"/>
            <a:ext cx="569671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vs. 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Variable</a:t>
            </a:r>
            <a:r>
              <a:rPr lang="en-US" b="1" dirty="0" smtClean="0"/>
              <a:t>: </a:t>
            </a:r>
            <a:r>
              <a:rPr lang="en-US" u="sng" dirty="0" smtClean="0"/>
              <a:t>things that can be changed</a:t>
            </a:r>
            <a:r>
              <a:rPr lang="en-US" dirty="0" smtClean="0"/>
              <a:t> in an experiment. </a:t>
            </a:r>
          </a:p>
          <a:p>
            <a:r>
              <a:rPr lang="en-US" dirty="0" smtClean="0"/>
              <a:t>Two main types of variables:</a:t>
            </a:r>
          </a:p>
          <a:p>
            <a:pPr lvl="1"/>
            <a:r>
              <a:rPr lang="en-US" b="1" u="sng" dirty="0" smtClean="0"/>
              <a:t>Independent Variable</a:t>
            </a:r>
            <a:r>
              <a:rPr lang="en-US" b="1" dirty="0" smtClean="0"/>
              <a:t>: </a:t>
            </a:r>
          </a:p>
          <a:p>
            <a:pPr lvl="2"/>
            <a:r>
              <a:rPr lang="en-US" u="sng" dirty="0" smtClean="0"/>
              <a:t>change made by the experimenter</a:t>
            </a:r>
            <a:r>
              <a:rPr lang="en-US" dirty="0" smtClean="0"/>
              <a:t>; it’s what you’re testing the effect of (ex. Using fertilizer)</a:t>
            </a:r>
          </a:p>
          <a:p>
            <a:pPr lvl="1"/>
            <a:r>
              <a:rPr lang="en-US" b="1" u="sng" dirty="0" smtClean="0"/>
              <a:t>Dependent Variable</a:t>
            </a:r>
            <a:r>
              <a:rPr lang="en-US" b="1" dirty="0" smtClean="0"/>
              <a:t>: </a:t>
            </a:r>
          </a:p>
          <a:p>
            <a:pPr lvl="2"/>
            <a:r>
              <a:rPr lang="en-US" u="sng" dirty="0" smtClean="0"/>
              <a:t>changes due to the independent variable</a:t>
            </a:r>
            <a:r>
              <a:rPr lang="en-US" dirty="0" smtClean="0"/>
              <a:t>; </a:t>
            </a:r>
            <a:r>
              <a:rPr lang="en-US" u="sng" dirty="0" smtClean="0"/>
              <a:t>measured at the end</a:t>
            </a:r>
            <a:r>
              <a:rPr lang="en-US" dirty="0" smtClean="0"/>
              <a:t> (ex. Plant growth changes due to the addition of fertilizer)</a:t>
            </a:r>
            <a:endParaRPr lang="en-US" b="1" u="sng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919" y="185057"/>
            <a:ext cx="656424" cy="10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u="sng" dirty="0" smtClean="0"/>
              <a:t>Collection and Analysis of Data</a:t>
            </a:r>
            <a:endParaRPr lang="en-US" b="1" u="sng" dirty="0"/>
          </a:p>
          <a:p>
            <a:pPr marL="914400" lvl="1" indent="-514350"/>
            <a:r>
              <a:rPr lang="en-US" u="sng" dirty="0" smtClean="0"/>
              <a:t>Looking at the data to see what it means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smtClean="0"/>
              <a:t>May use </a:t>
            </a:r>
            <a:r>
              <a:rPr lang="en-US" u="sng" dirty="0" smtClean="0"/>
              <a:t>graphs, tables, spreadsheets</a:t>
            </a:r>
          </a:p>
          <a:p>
            <a:pPr marL="914400" lvl="1" indent="-514350"/>
            <a:r>
              <a:rPr lang="en-US" dirty="0" smtClean="0"/>
              <a:t>Ex. Graphing the growth of the two groups of plants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u="sng" dirty="0" smtClean="0"/>
              <a:t>Draw Conclusions</a:t>
            </a:r>
            <a:endParaRPr lang="en-US" u="sng" dirty="0"/>
          </a:p>
          <a:p>
            <a:pPr marL="914400" lvl="1" indent="-514350"/>
            <a:r>
              <a:rPr lang="en-US" u="sng" dirty="0" smtClean="0"/>
              <a:t>Was the hypothesis supported by the data?</a:t>
            </a:r>
            <a:endParaRPr lang="en-US" dirty="0" smtClean="0"/>
          </a:p>
          <a:p>
            <a:pPr marL="914400" lvl="1" indent="-514350"/>
            <a:r>
              <a:rPr lang="en-US" dirty="0" smtClean="0"/>
              <a:t>State </a:t>
            </a:r>
            <a:r>
              <a:rPr lang="en-US" u="sng" dirty="0" smtClean="0"/>
              <a:t>specific evidence</a:t>
            </a:r>
            <a:r>
              <a:rPr lang="en-US" dirty="0" smtClean="0"/>
              <a:t> to support your claim</a:t>
            </a:r>
          </a:p>
          <a:p>
            <a:pPr marL="914400" lvl="1" indent="-514350"/>
            <a:r>
              <a:rPr lang="en-US" dirty="0" smtClean="0"/>
              <a:t>May lead to another hypothesis</a:t>
            </a:r>
          </a:p>
          <a:p>
            <a:pPr marL="914400" lvl="1" indent="-514350"/>
            <a:r>
              <a:rPr lang="en-US" dirty="0" smtClean="0"/>
              <a:t>Ex. Based on our graph, the plants with fertilizer grew better than the plants without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 dirty="0" smtClean="0"/>
              <a:t>Quantitative:</a:t>
            </a:r>
            <a:r>
              <a:rPr lang="en-US" altLang="en-US" u="sng" dirty="0" smtClean="0"/>
              <a:t> </a:t>
            </a:r>
          </a:p>
          <a:p>
            <a:pPr lvl="1"/>
            <a:r>
              <a:rPr lang="en-US" altLang="en-US" u="sng" dirty="0" smtClean="0"/>
              <a:t>based on “quantities”- numerical, can be measured</a:t>
            </a:r>
          </a:p>
          <a:p>
            <a:pPr lvl="1"/>
            <a:r>
              <a:rPr lang="en-US" altLang="en-US" sz="2400" dirty="0" smtClean="0"/>
              <a:t>Length, area, volume, height, weight, age, etc.</a:t>
            </a:r>
            <a:r>
              <a:rPr lang="en-US" altLang="en-US" dirty="0" smtClean="0"/>
              <a:t> </a:t>
            </a:r>
            <a:endParaRPr lang="en-US" altLang="en-US" b="1" dirty="0" smtClean="0"/>
          </a:p>
          <a:p>
            <a:r>
              <a:rPr lang="en-US" altLang="en-US" b="1" u="sng" dirty="0" smtClean="0"/>
              <a:t>Qualitative: </a:t>
            </a:r>
          </a:p>
          <a:p>
            <a:pPr lvl="1"/>
            <a:r>
              <a:rPr lang="en-US" altLang="en-US" u="sng" dirty="0" smtClean="0"/>
              <a:t>based on “qualities”- </a:t>
            </a:r>
            <a:r>
              <a:rPr lang="en-US" altLang="en-US" dirty="0" smtClean="0"/>
              <a:t>not numerical; deals with descriptions.</a:t>
            </a:r>
          </a:p>
          <a:p>
            <a:pPr lvl="1"/>
            <a:r>
              <a:rPr lang="en-US" altLang="en-US" sz="2400" dirty="0" smtClean="0"/>
              <a:t>Color, texture, sound</a:t>
            </a:r>
            <a:r>
              <a:rPr lang="en-US" altLang="en-US" dirty="0" smtClean="0"/>
              <a:t>, etc.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74" name="Group 42"/>
          <p:cNvGraphicFramePr>
            <a:graphicFrameLocks noGrp="1"/>
          </p:cNvGraphicFramePr>
          <p:nvPr/>
        </p:nvGraphicFramePr>
        <p:xfrm>
          <a:off x="209550" y="3657600"/>
          <a:ext cx="4446588" cy="3124200"/>
        </p:xfrm>
        <a:graphic>
          <a:graphicData uri="http://schemas.openxmlformats.org/drawingml/2006/table">
            <a:tbl>
              <a:tblPr/>
              <a:tblGrid>
                <a:gridCol w="1166813"/>
                <a:gridCol w="3279775"/>
              </a:tblGrid>
              <a:tr h="2462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7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Qualitative data: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Colors- yellow, blue, green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smells old and musty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texture shows brush strokes of oil paint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scene of the country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masterful brush strokes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76" name="Rectangle 44"/>
          <p:cNvSpPr>
            <a:spLocks noChangeArrowheads="1"/>
          </p:cNvSpPr>
          <p:nvPr/>
        </p:nvSpPr>
        <p:spPr bwMode="auto">
          <a:xfrm>
            <a:off x="1295400" y="5086350"/>
            <a:ext cx="3200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vs. Quantitative Data</a:t>
            </a:r>
          </a:p>
        </p:txBody>
      </p:sp>
      <p:graphicFrame>
        <p:nvGraphicFramePr>
          <p:cNvPr id="69669" name="Group 37"/>
          <p:cNvGraphicFramePr>
            <a:graphicFrameLocks noGrp="1"/>
          </p:cNvGraphicFramePr>
          <p:nvPr/>
        </p:nvGraphicFramePr>
        <p:xfrm>
          <a:off x="200025" y="3648075"/>
          <a:ext cx="8743950" cy="2481263"/>
        </p:xfrm>
        <a:graphic>
          <a:graphicData uri="http://schemas.openxmlformats.org/drawingml/2006/table">
            <a:tbl>
              <a:tblPr/>
              <a:tblGrid>
                <a:gridCol w="4456113"/>
                <a:gridCol w="4287837"/>
              </a:tblGrid>
              <a:tr h="2481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675" name="Group 43"/>
          <p:cNvGraphicFramePr>
            <a:graphicFrameLocks noGrp="1"/>
          </p:cNvGraphicFramePr>
          <p:nvPr/>
        </p:nvGraphicFramePr>
        <p:xfrm>
          <a:off x="4656138" y="3657600"/>
          <a:ext cx="4278312" cy="3124200"/>
        </p:xfrm>
        <a:graphic>
          <a:graphicData uri="http://schemas.openxmlformats.org/drawingml/2006/table">
            <a:tbl>
              <a:tblPr/>
              <a:tblGrid>
                <a:gridCol w="1166812"/>
                <a:gridCol w="3111500"/>
              </a:tblGrid>
              <a:tr h="2462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7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Quantitative data: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picture is 10" by 14"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frame 14" by 18"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weighs 8.5 pounds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area of painting is 140 sq. in.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$300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5" name="Text Box 40"/>
          <p:cNvSpPr txBox="1">
            <a:spLocks noChangeArrowheads="1"/>
          </p:cNvSpPr>
          <p:nvPr/>
        </p:nvSpPr>
        <p:spPr bwMode="auto">
          <a:xfrm>
            <a:off x="1050925" y="11430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Qualitative</a:t>
            </a:r>
          </a:p>
        </p:txBody>
      </p:sp>
      <p:sp>
        <p:nvSpPr>
          <p:cNvPr id="18446" name="Text Box 41"/>
          <p:cNvSpPr txBox="1">
            <a:spLocks noChangeArrowheads="1"/>
          </p:cNvSpPr>
          <p:nvPr/>
        </p:nvSpPr>
        <p:spPr bwMode="auto">
          <a:xfrm>
            <a:off x="5715000" y="117951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Quantitative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5410200" y="5086350"/>
            <a:ext cx="3200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4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6" grpId="0" animBg="1"/>
      <p:bldP spid="696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Experimental Design-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200" smtClean="0"/>
              <a:t>New Prescription Drug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QUESTION: </a:t>
            </a:r>
          </a:p>
          <a:p>
            <a:pPr lvl="1"/>
            <a:r>
              <a:rPr lang="en-US" altLang="en-US" smtClean="0"/>
              <a:t>Does the medication reduce headache pain?</a:t>
            </a:r>
          </a:p>
          <a:p>
            <a:r>
              <a:rPr lang="en-US" altLang="en-US" smtClean="0"/>
              <a:t>INDEPENDENT variable: </a:t>
            </a:r>
          </a:p>
          <a:p>
            <a:pPr lvl="1"/>
            <a:r>
              <a:rPr lang="en-US" altLang="en-US" smtClean="0"/>
              <a:t>Medication</a:t>
            </a:r>
          </a:p>
          <a:p>
            <a:r>
              <a:rPr lang="en-US" altLang="en-US" smtClean="0"/>
              <a:t>DEPENDENT variable:</a:t>
            </a:r>
          </a:p>
          <a:p>
            <a:pPr lvl="1"/>
            <a:r>
              <a:rPr lang="en-US" altLang="en-US" smtClean="0"/>
              <a:t>Intensity of headache pain</a:t>
            </a:r>
          </a:p>
          <a:p>
            <a:r>
              <a:rPr lang="en-US" altLang="en-US" smtClean="0"/>
              <a:t>CONTROL GROUP: </a:t>
            </a:r>
          </a:p>
          <a:p>
            <a:pPr lvl="1"/>
            <a:r>
              <a:rPr lang="en-US" altLang="en-US" smtClean="0"/>
              <a:t>Group not given real medication; given placebo</a:t>
            </a:r>
          </a:p>
          <a:p>
            <a:r>
              <a:rPr lang="en-US" altLang="en-US" smtClean="0"/>
              <a:t>Placebo effect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47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Pick one scientific problem from the list. With a partner, discuss how you would design an experiment around it. </a:t>
            </a:r>
          </a:p>
          <a:p>
            <a:r>
              <a:rPr lang="en-US" dirty="0" smtClean="0"/>
              <a:t>Write a hypothesis (If _____ affects _____, then _________ because _______.)</a:t>
            </a:r>
          </a:p>
          <a:p>
            <a:r>
              <a:rPr lang="en-US" dirty="0" smtClean="0"/>
              <a:t>Identify the following: </a:t>
            </a:r>
          </a:p>
          <a:p>
            <a:pPr lvl="1"/>
            <a:r>
              <a:rPr lang="en-US" dirty="0" smtClean="0"/>
              <a:t>Independent variable and dependent variable.</a:t>
            </a:r>
          </a:p>
          <a:p>
            <a:pPr lvl="1"/>
            <a:r>
              <a:rPr lang="en-US" dirty="0" smtClean="0"/>
              <a:t>Controlled variables (at least 3)</a:t>
            </a:r>
          </a:p>
          <a:p>
            <a:pPr lvl="1"/>
            <a:r>
              <a:rPr lang="en-US" dirty="0" smtClean="0"/>
              <a:t>What data would you need to collect?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Does temperature affect a plant’s growth?</a:t>
            </a:r>
          </a:p>
          <a:p>
            <a:r>
              <a:rPr lang="en-US" dirty="0"/>
              <a:t> Does Rogaine really improve hair growth?</a:t>
            </a:r>
          </a:p>
          <a:p>
            <a:r>
              <a:rPr lang="en-US" dirty="0"/>
              <a:t> Is acid rain causing a decline of frog populations?</a:t>
            </a:r>
          </a:p>
          <a:p>
            <a:r>
              <a:rPr lang="en-US" dirty="0"/>
              <a:t> Does the hormone estrogen increase the milk yield of dairy cows?</a:t>
            </a:r>
          </a:p>
          <a:p>
            <a:r>
              <a:rPr lang="en-US" dirty="0"/>
              <a:t> Does the size of a fish tank determine how large your fish will grow?</a:t>
            </a:r>
          </a:p>
          <a:p>
            <a:r>
              <a:rPr lang="en-US" dirty="0"/>
              <a:t> </a:t>
            </a:r>
            <a:r>
              <a:rPr lang="en-US" dirty="0" smtClean="0"/>
              <a:t>Do </a:t>
            </a:r>
            <a:r>
              <a:rPr lang="en-US" dirty="0"/>
              <a:t>wounds heal faster when they are covered by Band-Aids?</a:t>
            </a:r>
          </a:p>
          <a:p>
            <a:r>
              <a:rPr lang="en-US" dirty="0"/>
              <a:t> Do violent video games cause children to become more aggressive?</a:t>
            </a:r>
          </a:p>
          <a:p>
            <a:r>
              <a:rPr lang="en-US" dirty="0"/>
              <a:t> </a:t>
            </a:r>
            <a:r>
              <a:rPr lang="en-US" dirty="0" smtClean="0"/>
              <a:t>Do </a:t>
            </a:r>
            <a:r>
              <a:rPr lang="en-US" dirty="0"/>
              <a:t>tanning beds cause skin cancer?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9/14</a:t>
            </a:r>
            <a:r>
              <a:rPr lang="en-US" dirty="0" smtClean="0"/>
              <a:t>- </a:t>
            </a:r>
            <a:r>
              <a:rPr lang="en-US" dirty="0" smtClean="0"/>
              <a:t>Quiz, Start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Questions?</a:t>
            </a:r>
            <a:endParaRPr lang="en-US" dirty="0" smtClean="0"/>
          </a:p>
          <a:p>
            <a:r>
              <a:rPr lang="en-US" dirty="0" smtClean="0"/>
              <a:t>Quiz- Intro to Science and Biology, Scientific Method, Characteristics of Life</a:t>
            </a:r>
            <a:endParaRPr lang="en-US" dirty="0" smtClean="0"/>
          </a:p>
          <a:p>
            <a:r>
              <a:rPr lang="en-US" dirty="0" smtClean="0"/>
              <a:t>Homework (start when done with quiz)- vocabulary HONORS: pages 408-410, 413, 417-421; CP BIO: pages </a:t>
            </a:r>
            <a:r>
              <a:rPr lang="en-US" dirty="0" smtClean="0"/>
              <a:t>42-52</a:t>
            </a:r>
          </a:p>
          <a:p>
            <a:pPr lvl="1"/>
            <a:r>
              <a:rPr lang="en-US" dirty="0" smtClean="0"/>
              <a:t>All words in bold</a:t>
            </a:r>
          </a:p>
          <a:p>
            <a:pPr lvl="1"/>
            <a:r>
              <a:rPr lang="en-US" dirty="0" smtClean="0"/>
              <a:t>Definitions need to be no more than 7 words long, in YOUR OWN words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Question, State Problem</a:t>
            </a:r>
          </a:p>
          <a:p>
            <a:r>
              <a:rPr lang="en-US" dirty="0" smtClean="0"/>
              <a:t>Form a Hypothesis</a:t>
            </a:r>
          </a:p>
          <a:p>
            <a:r>
              <a:rPr lang="en-US" dirty="0" smtClean="0"/>
              <a:t>Design and Conduct and Experiment</a:t>
            </a:r>
          </a:p>
          <a:p>
            <a:r>
              <a:rPr lang="en-US" dirty="0" smtClean="0"/>
              <a:t>Collect and Analyze Data</a:t>
            </a:r>
          </a:p>
          <a:p>
            <a:r>
              <a:rPr lang="en-US" dirty="0" smtClean="0"/>
              <a:t>Draw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CHEDGERR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9/8/15- 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- Microscope labeling; get a lap top and log in to discovery </a:t>
            </a:r>
            <a:r>
              <a:rPr lang="en-US" dirty="0" err="1" smtClean="0"/>
              <a:t>ed</a:t>
            </a:r>
            <a:r>
              <a:rPr lang="en-US" dirty="0" smtClean="0"/>
              <a:t>- all passwords have been reset to Sachems15. Change it to something you’ll remember.</a:t>
            </a:r>
          </a:p>
          <a:p>
            <a:r>
              <a:rPr lang="en-US" dirty="0" smtClean="0"/>
              <a:t>Set up binders; CER: Are Plants Alive? (if not done already)</a:t>
            </a:r>
          </a:p>
          <a:p>
            <a:r>
              <a:rPr lang="en-US" dirty="0"/>
              <a:t>Activity: living or nonliving lab</a:t>
            </a:r>
          </a:p>
          <a:p>
            <a:r>
              <a:rPr lang="en-US" dirty="0" smtClean="0"/>
              <a:t>New Information: Characteristics of Living Things</a:t>
            </a:r>
          </a:p>
          <a:p>
            <a:r>
              <a:rPr lang="en-US" dirty="0" smtClean="0"/>
              <a:t>Homework: finish lab questions, if needed</a:t>
            </a:r>
          </a:p>
        </p:txBody>
      </p:sp>
    </p:spTree>
    <p:extLst>
      <p:ext uri="{BB962C8B-B14F-4D97-AF65-F5344CB8AC3E}">
        <p14:creationId xmlns:p14="http://schemas.microsoft.com/office/powerpoint/2010/main" val="27039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</a:p>
          <a:p>
            <a:r>
              <a:rPr lang="en-US" dirty="0"/>
              <a:t>Homework (start when done with quiz)- vocabulary </a:t>
            </a:r>
            <a:r>
              <a:rPr lang="en-US" dirty="0" smtClean="0"/>
              <a:t>HONORS: pages </a:t>
            </a:r>
            <a:r>
              <a:rPr lang="en-US" dirty="0"/>
              <a:t>408-410, 413, </a:t>
            </a:r>
            <a:r>
              <a:rPr lang="en-US" dirty="0" smtClean="0"/>
              <a:t>417-421; CP BIO: pages </a:t>
            </a:r>
            <a:r>
              <a:rPr lang="en-US" dirty="0" smtClean="0"/>
              <a:t>42-52</a:t>
            </a:r>
          </a:p>
          <a:p>
            <a:pPr lvl="1"/>
            <a:r>
              <a:rPr lang="en-US" dirty="0"/>
              <a:t>All words in bold</a:t>
            </a:r>
          </a:p>
          <a:p>
            <a:pPr lvl="1"/>
            <a:r>
              <a:rPr lang="en-US"/>
              <a:t>Definitions need to be no more than 7 words long, in YOUR OWN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the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52400"/>
            <a:ext cx="2438400" cy="6705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Stage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Arm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Stage clips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Base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Light source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Body tube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Ocular lens (aka eyepiece)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Scanning objective lens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Low power objective lens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High power objective lens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Fine adjustment knob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Coarse adjustment knob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Diaphragm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500" dirty="0" smtClean="0"/>
              <a:t>Revolving nosepiece</a:t>
            </a:r>
            <a:endParaRPr lang="en-US" sz="2500" dirty="0"/>
          </a:p>
        </p:txBody>
      </p:sp>
      <p:pic>
        <p:nvPicPr>
          <p:cNvPr id="1026" name="Picture 2" descr="Compound Light Microscope photo compoundlightmicroscope_zps9131a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62484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Compound Light Microscopes</a:t>
            </a:r>
          </a:p>
        </p:txBody>
      </p:sp>
      <p:pic>
        <p:nvPicPr>
          <p:cNvPr id="33795" name="Picture 5" descr="Microscope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6463"/>
            <a:ext cx="6248400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Think, Pair, Share: What is life?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 smtClean="0"/>
              <a:t>What characteristics do you think ALL living things share? Write a list.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On my cue, share with a partner.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Together, pick 3- draw an example of 3 characteristics of </a:t>
            </a:r>
            <a:r>
              <a:rPr lang="en-US" altLang="en-US" sz="2400" b="1" dirty="0" smtClean="0"/>
              <a:t>all</a:t>
            </a:r>
            <a:r>
              <a:rPr lang="en-US" altLang="en-US" sz="2400" dirty="0" smtClean="0"/>
              <a:t> living things.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067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Living or Not?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pairs, write 6 characteristics you think all living things share in your lab data table (page 2)</a:t>
            </a:r>
          </a:p>
          <a:p>
            <a:r>
              <a:rPr lang="en-US" dirty="0" smtClean="0"/>
              <a:t>You will have about 5 minutes at each station, and each person needs to observe at least one item and fill in the data table. You will share the information.</a:t>
            </a:r>
          </a:p>
          <a:p>
            <a:r>
              <a:rPr lang="en-US" dirty="0" smtClean="0"/>
              <a:t>When everyone’s been to each station, we will discuss and take notes. Start on the questions if you finish early.</a:t>
            </a:r>
          </a:p>
          <a:p>
            <a:r>
              <a:rPr lang="en-US" dirty="0" smtClean="0"/>
              <a:t>Station 1- potato, water, cut flower in water, “turtle”</a:t>
            </a:r>
          </a:p>
          <a:p>
            <a:r>
              <a:rPr lang="en-US" dirty="0" smtClean="0"/>
              <a:t>Station 2- flame, ice cube, grapes</a:t>
            </a:r>
          </a:p>
          <a:p>
            <a:r>
              <a:rPr lang="en-US" dirty="0" smtClean="0"/>
              <a:t>Station 3- spider plant, rock, potted plant</a:t>
            </a:r>
          </a:p>
          <a:p>
            <a:r>
              <a:rPr lang="en-US" dirty="0" smtClean="0"/>
              <a:t>Station 4- pill bug or worm, dirt, onion</a:t>
            </a:r>
          </a:p>
          <a:p>
            <a:r>
              <a:rPr lang="en-US" dirty="0" smtClean="0"/>
              <a:t>Station 5- microscope station: monocot cross section, drosophila; plastic bag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Characteristics of </a:t>
            </a:r>
            <a:br>
              <a:rPr lang="en-US" altLang="en-US" smtClean="0"/>
            </a:br>
            <a:r>
              <a:rPr lang="en-US" altLang="en-US" smtClean="0"/>
              <a:t>Living Things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z="2800" smtClean="0"/>
              <a:t>CHEDGERR</a:t>
            </a:r>
          </a:p>
          <a:p>
            <a:pPr lvl="1"/>
            <a:r>
              <a:rPr lang="en-US" altLang="en-US" sz="2400" smtClean="0"/>
              <a:t>Cells</a:t>
            </a:r>
          </a:p>
          <a:p>
            <a:pPr lvl="1"/>
            <a:r>
              <a:rPr lang="en-US" altLang="en-US" sz="2400" smtClean="0"/>
              <a:t>Homeostasis</a:t>
            </a:r>
          </a:p>
          <a:p>
            <a:pPr lvl="1"/>
            <a:r>
              <a:rPr lang="en-US" altLang="en-US" sz="2400" smtClean="0"/>
              <a:t>Energy</a:t>
            </a:r>
          </a:p>
          <a:p>
            <a:pPr lvl="1"/>
            <a:r>
              <a:rPr lang="en-US" altLang="en-US" sz="2400" smtClean="0"/>
              <a:t>DNA</a:t>
            </a:r>
          </a:p>
          <a:p>
            <a:pPr lvl="1"/>
            <a:r>
              <a:rPr lang="en-US" altLang="en-US" sz="2400" smtClean="0"/>
              <a:t>Grow and Develop</a:t>
            </a:r>
          </a:p>
          <a:p>
            <a:pPr lvl="1"/>
            <a:r>
              <a:rPr lang="en-US" altLang="en-US" sz="2400" smtClean="0"/>
              <a:t>Evolve</a:t>
            </a:r>
          </a:p>
          <a:p>
            <a:pPr lvl="1"/>
            <a:r>
              <a:rPr lang="en-US" altLang="en-US" sz="2400" smtClean="0"/>
              <a:t>Reproduce</a:t>
            </a:r>
          </a:p>
          <a:p>
            <a:pPr lvl="1"/>
            <a:r>
              <a:rPr lang="en-US" altLang="en-US" sz="2400" smtClean="0"/>
              <a:t>Respond to environment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74" y="152400"/>
            <a:ext cx="804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28651</TotalTime>
  <Words>1396</Words>
  <Application>Microsoft Office PowerPoint</Application>
  <PresentationFormat>On-screen Show (4:3)</PresentationFormat>
  <Paragraphs>235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Unit 1: Intro to Science and Biology Ms. Cardoza, Room 312</vt:lpstr>
      <vt:lpstr>Tools for You</vt:lpstr>
      <vt:lpstr>PowerPoint Presentation</vt:lpstr>
      <vt:lpstr>Agenda 9/8/15- Characteristics of Life</vt:lpstr>
      <vt:lpstr>Identify the Parts</vt:lpstr>
      <vt:lpstr>Compound Light Microscopes</vt:lpstr>
      <vt:lpstr>Think, Pair, Share: What is life? </vt:lpstr>
      <vt:lpstr>Living or Not? Activity</vt:lpstr>
      <vt:lpstr>Characteristics of  Living Things</vt:lpstr>
      <vt:lpstr>CHEDGERR- CELLS</vt:lpstr>
      <vt:lpstr>CHEDGERR- Homeostasis</vt:lpstr>
      <vt:lpstr>CHEDGERR- Energy</vt:lpstr>
      <vt:lpstr>CHEDGERR- Energy</vt:lpstr>
      <vt:lpstr>CHEDGERR- DNA</vt:lpstr>
      <vt:lpstr>CHEDGERR-  Grow and Develop</vt:lpstr>
      <vt:lpstr>CHEDGERR-  Evolve</vt:lpstr>
      <vt:lpstr>CHEDGERR- Reproduce</vt:lpstr>
      <vt:lpstr>CHEDGERR- Respond </vt:lpstr>
      <vt:lpstr>Characteristics of  Living Things</vt:lpstr>
      <vt:lpstr>Biology- 9/11/15</vt:lpstr>
      <vt:lpstr>What Is Science?</vt:lpstr>
      <vt:lpstr>Definitions of Science</vt:lpstr>
      <vt:lpstr>What is Biology?</vt:lpstr>
      <vt:lpstr>The Scientific Method</vt:lpstr>
      <vt:lpstr>Scientific Method</vt:lpstr>
      <vt:lpstr>Steps of the Scientific Method</vt:lpstr>
      <vt:lpstr>Steps of the Scientific Method</vt:lpstr>
      <vt:lpstr>Steps of the Scientific Method</vt:lpstr>
      <vt:lpstr>Steps of the Scientific Method</vt:lpstr>
      <vt:lpstr>Independent vs. Dependent Variable</vt:lpstr>
      <vt:lpstr>Steps of the Scientific Method</vt:lpstr>
      <vt:lpstr>Data</vt:lpstr>
      <vt:lpstr>Qualitative vs. Quantitative Data</vt:lpstr>
      <vt:lpstr>Experimental Design-  New Prescription Drug Testing</vt:lpstr>
      <vt:lpstr>Scientific Method Practice</vt:lpstr>
      <vt:lpstr>Questions</vt:lpstr>
      <vt:lpstr>Agenda 9/14- Quiz, Start Ecology</vt:lpstr>
      <vt:lpstr>Scientific Method</vt:lpstr>
      <vt:lpstr>Characteristics of Life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 to Science and Biology Ms. Cardoza, Room 312</dc:title>
  <dc:creator>Administrator</dc:creator>
  <cp:lastModifiedBy>Administrator</cp:lastModifiedBy>
  <cp:revision>69</cp:revision>
  <cp:lastPrinted>2015-09-08T18:03:39Z</cp:lastPrinted>
  <dcterms:created xsi:type="dcterms:W3CDTF">2014-08-26T02:10:18Z</dcterms:created>
  <dcterms:modified xsi:type="dcterms:W3CDTF">2015-09-11T11:57:41Z</dcterms:modified>
</cp:coreProperties>
</file>